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77" r:id="rId5"/>
    <p:sldId id="305" r:id="rId6"/>
    <p:sldId id="282" r:id="rId7"/>
    <p:sldId id="289" r:id="rId8"/>
    <p:sldId id="283" r:id="rId9"/>
    <p:sldId id="301" r:id="rId10"/>
    <p:sldId id="290" r:id="rId11"/>
    <p:sldId id="279" r:id="rId12"/>
    <p:sldId id="281" r:id="rId13"/>
    <p:sldId id="286" r:id="rId14"/>
    <p:sldId id="295" r:id="rId15"/>
    <p:sldId id="284" r:id="rId16"/>
    <p:sldId id="285" r:id="rId17"/>
    <p:sldId id="309" r:id="rId18"/>
    <p:sldId id="294" r:id="rId19"/>
    <p:sldId id="310" r:id="rId20"/>
    <p:sldId id="296" r:id="rId21"/>
    <p:sldId id="303" r:id="rId22"/>
    <p:sldId id="302" r:id="rId23"/>
    <p:sldId id="306" r:id="rId24"/>
    <p:sldId id="291" r:id="rId2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8"/>
    <p:restoredTop sz="94709"/>
  </p:normalViewPr>
  <p:slideViewPr>
    <p:cSldViewPr snapToGrid="0">
      <p:cViewPr>
        <p:scale>
          <a:sx n="111" d="100"/>
          <a:sy n="111" d="100"/>
        </p:scale>
        <p:origin x="1168" y="888"/>
      </p:cViewPr>
      <p:guideLst/>
    </p:cSldViewPr>
  </p:slideViewPr>
  <p:outlineViewPr>
    <p:cViewPr>
      <p:scale>
        <a:sx n="33" d="100"/>
        <a:sy n="33" d="100"/>
      </p:scale>
      <p:origin x="0" y="-81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F3073-EF63-8348-975C-7791D119462E}" type="datetimeFigureOut">
              <a:rPr lang="en-KR" smtClean="0"/>
              <a:t>12/6/23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0365B-572A-344A-9551-83C803FC8E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791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0365B-572A-344A-9551-83C803FC8E3C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298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0365B-572A-344A-9551-83C803FC8E3C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7497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0365B-572A-344A-9551-83C803FC8E3C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367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0365B-572A-344A-9551-83C803FC8E3C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4699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0365B-572A-344A-9551-83C803FC8E3C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1419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0365B-572A-344A-9551-83C803FC8E3C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7500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0365B-572A-344A-9551-83C803FC8E3C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209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0365B-572A-344A-9551-83C803FC8E3C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8732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11D4-7DB3-AA6D-0BA0-51F0691AD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852BD-1ED5-C015-D5AC-3EF29D5AD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33C8-F4A3-E987-028D-56609DA9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A69B1-E1CF-CC01-5D1C-FBFE5D3D5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87754-37FC-AD41-EE94-34CFB7F9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600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5939-C9FB-A195-197A-6F159C91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580AA-5FC3-F0AE-3068-9F071A283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DDD18-DD49-8440-D871-33ED940A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E1837-5AD6-4307-CCE6-3C84E1CC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35840-2FF7-5B5D-3455-0D6C8807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2907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F965F7-9DB5-D5A3-E098-BCC6CF117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B27BC-FC5F-075A-2FF2-9C60B80D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C5637-EF70-0C5F-AA02-189DA6BF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7B342-F3F0-4904-D8BD-A9E42436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BD79-580C-A276-8BCF-5B69C8D8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365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F902-8F6E-795C-FEBD-02E19248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50659-A0DD-D76E-EDEF-C19945E01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03478-ADE7-EB10-F54F-2A61039B7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84D30-DF7C-D110-2886-4D7F2158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2A1FE-2EF1-C351-6294-43E6ADA5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571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82FE-F7F3-AB2A-37D8-F4C549DD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BA6D3-4EE1-A6E9-CC19-6A6CB7BF0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8DD40-944F-3B07-EFB2-8D350D0F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70C3-A4BD-5340-C46F-7DE946E1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1C99F-BC51-B271-0A8A-587741BF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169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3FEC-4A63-DEEE-B959-1BF40CC0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FFB5-42F4-6C43-F9D2-7B910A89D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E5454-821E-930F-692A-C122126D5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07126-0FFF-9ED9-B638-183855F5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C7AF2-6906-F573-29CA-9B2FCA29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7264D-9459-C54E-1CB8-A2D6CB98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538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7B4E-A603-111E-3C12-166C7329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72506-D1D1-FCF9-DE58-2FDAF854E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DD45D-4CEE-CC64-591E-46BD30A0E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4EFC3-79DD-BA5A-DA02-9B58F886D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5B534-D28B-9F3B-4772-07E517C65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688D3-2FDD-7380-C1A8-FE24EA36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C71B4-F936-1146-A0B6-20D01F68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9F737-0321-2334-4C40-57544D29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877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5B68-7194-2031-EDF9-0AA872C4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3D470-570A-3920-B701-3EEFAF8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361AF-53CB-D6E5-46EB-A07FB0F39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BE6F1-DF79-1426-8011-134AD8B8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021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1B6D8-3504-67EC-35BF-39056B18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9C1F6-C54E-7D2B-668E-A1019221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355DD-D099-053F-4606-B4A65243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7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0356-152B-DCC6-D5D9-A27ECDE4C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31EA-EC65-F979-B1FA-9AE612B5D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5C554-A000-6E76-F105-3936DF15B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222E1-E7CC-3255-ADD5-0976D091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D8EB9-DD54-74C7-B752-C6184753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9E31C-7CA5-7130-5928-B7B54A87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711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2F03-3C37-2A15-D695-9BE392A6C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1AB6A-0317-D4AF-0B02-4DD9DCDDC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0C546-6695-BCE5-9149-E06B13865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84D4E-55F1-1B56-99EC-6A8AE0A6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6FB25-A425-9B41-F190-655E64F52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28E18-40EC-0C48-99EC-CF30E423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268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374773-AA4A-B8F7-16A8-A5F9C416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25E4F-D568-063F-6742-E2B1BE505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D4BAA-AC89-5C5B-78F1-6022B74AA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D839D-F194-D34F-BA13-018BD5ABFD1F}" type="datetimeFigureOut">
              <a:rPr lang="en-KR" smtClean="0"/>
              <a:t>12/6/23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E5C7C-69D9-F3E5-2627-B60C107A5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F18F8-9C62-1D45-27D0-9431B5FDD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FA8D1-8823-4549-86BB-A1FF1C847D6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416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hyoungjoo/UnVeilif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9C2CB-5806-8FED-C6B9-B967162CF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900" y="1477963"/>
            <a:ext cx="102362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/>
              <a:t>인공지능 프로젝트 </a:t>
            </a:r>
            <a:r>
              <a:rPr lang="en-US" altLang="ko-KR" sz="4800" dirty="0"/>
              <a:t>6</a:t>
            </a:r>
            <a:r>
              <a:rPr lang="ko-KR" altLang="en-US" sz="4800" dirty="0"/>
              <a:t>조 최종 발표</a:t>
            </a:r>
            <a:br>
              <a:rPr lang="en-US" altLang="ko-KR" sz="4800" dirty="0"/>
            </a:br>
            <a:r>
              <a:rPr lang="en-US" altLang="ko-KR" sz="4800" dirty="0"/>
              <a:t>-</a:t>
            </a:r>
            <a:r>
              <a:rPr lang="ko-KR" altLang="en-US" sz="4800" dirty="0"/>
              <a:t> </a:t>
            </a:r>
            <a:r>
              <a:rPr lang="en-US" altLang="ko-KR" sz="4800" dirty="0" err="1"/>
              <a:t>UnVeilify</a:t>
            </a:r>
            <a:r>
              <a:rPr lang="en-US" altLang="ko-KR" sz="4800" dirty="0"/>
              <a:t>: Personalized Mask Remover</a:t>
            </a:r>
            <a:r>
              <a:rPr lang="ko-KR" altLang="en-US" sz="4800" dirty="0"/>
              <a:t> </a:t>
            </a:r>
            <a:r>
              <a:rPr lang="en-US" altLang="ko-KR" sz="4800" dirty="0"/>
              <a:t>-</a:t>
            </a:r>
            <a:endParaRPr lang="en-KR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0339F-A166-053B-C400-D989098F5E09}"/>
              </a:ext>
            </a:extLst>
          </p:cNvPr>
          <p:cNvSpPr txBox="1"/>
          <p:nvPr/>
        </p:nvSpPr>
        <p:spPr>
          <a:xfrm>
            <a:off x="9085268" y="4502874"/>
            <a:ext cx="24562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김민지 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(2020312915)</a:t>
            </a:r>
          </a:p>
          <a:p>
            <a:pPr algn="r"/>
            <a:r>
              <a:rPr lang="ko-KR" altLang="en-US" sz="1800" b="0" i="0" u="none" strike="noStrike" dirty="0" err="1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나호현</a:t>
            </a: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(2018310448)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유재민 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(2018312113)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이승민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 (2021314284)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이현민 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(2020312076)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진형주 </a:t>
            </a:r>
            <a:r>
              <a:rPr lang="en-US" altLang="ko-KR" sz="1800" b="0" i="0" u="none" strike="noStrike" dirty="0">
                <a:solidFill>
                  <a:srgbClr val="2D3B45"/>
                </a:solidFill>
                <a:effectLst/>
                <a:latin typeface="Arial" panose="020B0604020202020204" pitchFamily="34" charset="0"/>
              </a:rPr>
              <a:t>(2021312754)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3049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9215D-F1EF-787C-788D-50FB7A35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5" y="2941513"/>
            <a:ext cx="2444051" cy="2833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45F30-42C7-A025-3B5E-3F68CA1A0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0"/>
          <a:stretch/>
        </p:blipFill>
        <p:spPr>
          <a:xfrm>
            <a:off x="7108410" y="878704"/>
            <a:ext cx="5067425" cy="58830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3AA263-5ECA-2A62-BAEF-E2C572914850}"/>
              </a:ext>
            </a:extLst>
          </p:cNvPr>
          <p:cNvCxnSpPr>
            <a:cxnSpLocks/>
          </p:cNvCxnSpPr>
          <p:nvPr/>
        </p:nvCxnSpPr>
        <p:spPr>
          <a:xfrm>
            <a:off x="3167248" y="3257048"/>
            <a:ext cx="46374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F1F5E79-4034-6157-25E5-F03405E870A2}"/>
              </a:ext>
            </a:extLst>
          </p:cNvPr>
          <p:cNvSpPr/>
          <p:nvPr/>
        </p:nvSpPr>
        <p:spPr>
          <a:xfrm>
            <a:off x="9210299" y="1667809"/>
            <a:ext cx="1382486" cy="3244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200" dirty="0"/>
              <a:t>Downsampled</a:t>
            </a:r>
          </a:p>
          <a:p>
            <a:pPr algn="ctr"/>
            <a:r>
              <a:rPr lang="en-KR" sz="1200" dirty="0"/>
              <a:t>Masked Image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0AB217-B042-5BD7-C8E6-C8D50F271AAF}"/>
              </a:ext>
            </a:extLst>
          </p:cNvPr>
          <p:cNvSpPr txBox="1">
            <a:spLocks/>
          </p:cNvSpPr>
          <p:nvPr/>
        </p:nvSpPr>
        <p:spPr>
          <a:xfrm>
            <a:off x="2864186" y="3257048"/>
            <a:ext cx="5568614" cy="4266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800" dirty="0"/>
              <a:t>Start with the </a:t>
            </a:r>
            <a:r>
              <a:rPr lang="en-US" altLang="ko-KR" sz="1800" b="1" dirty="0"/>
              <a:t>down-sampled 4x4 masked image</a:t>
            </a:r>
            <a:r>
              <a:rPr lang="en-US" altLang="ko-KR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800" b="1" dirty="0"/>
              <a:t>Output of the PSP encoder</a:t>
            </a:r>
            <a:r>
              <a:rPr lang="en-US" altLang="ko-KR" sz="1800" dirty="0"/>
              <a:t> is used as style vector (A).</a:t>
            </a:r>
          </a:p>
          <a:p>
            <a:pPr>
              <a:lnSpc>
                <a:spcPct val="200000"/>
              </a:lnSpc>
            </a:pPr>
            <a:r>
              <a:rPr lang="en-US" altLang="ko-KR" sz="1800" b="1" dirty="0"/>
              <a:t>Skip connections from U-Net encoder</a:t>
            </a:r>
            <a:r>
              <a:rPr lang="en-US" altLang="ko-KR" sz="1800" dirty="0"/>
              <a:t> is inserted (B).</a:t>
            </a:r>
          </a:p>
          <a:p>
            <a:pPr>
              <a:lnSpc>
                <a:spcPct val="200000"/>
              </a:lnSpc>
            </a:pPr>
            <a:r>
              <a:rPr lang="en-US" altLang="ko-KR" sz="1800" dirty="0"/>
              <a:t>The network learns the </a:t>
            </a:r>
            <a:r>
              <a:rPr lang="en-US" altLang="ko-KR" sz="1800" b="1" dirty="0"/>
              <a:t>channel-wise percentage</a:t>
            </a:r>
            <a:r>
              <a:rPr lang="en-US" altLang="ko-KR" sz="1800" dirty="0"/>
              <a:t> of how much the identity features should be considered.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99CF92-A244-9EDD-3236-B0C2F8A3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KR" dirty="0"/>
              <a:t>Method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14173C-55F6-9BF4-D59A-50C2FC12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3576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Our Modified </a:t>
            </a:r>
            <a:r>
              <a:rPr lang="en-US" altLang="ko-KR" dirty="0" err="1"/>
              <a:t>StyleGAN</a:t>
            </a:r>
            <a:r>
              <a:rPr lang="en-US" altLang="ko-KR" dirty="0"/>
              <a:t> Generator</a:t>
            </a:r>
          </a:p>
        </p:txBody>
      </p:sp>
    </p:spTree>
    <p:extLst>
      <p:ext uri="{BB962C8B-B14F-4D97-AF65-F5344CB8AC3E}">
        <p14:creationId xmlns:p14="http://schemas.microsoft.com/office/powerpoint/2010/main" val="198792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92180" cy="4738137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Objective Function</a:t>
            </a:r>
          </a:p>
          <a:p>
            <a:pPr lvl="1">
              <a:lnSpc>
                <a:spcPct val="200000"/>
              </a:lnSpc>
            </a:pPr>
            <a:r>
              <a:rPr lang="en-US" altLang="ko-KR" b="1" dirty="0"/>
              <a:t>Reconstruction Loss</a:t>
            </a:r>
            <a:r>
              <a:rPr lang="en-US" altLang="ko-KR" dirty="0"/>
              <a:t>: L1 loss between the ground truth and the generated image.</a:t>
            </a:r>
          </a:p>
          <a:p>
            <a:pPr lvl="1">
              <a:lnSpc>
                <a:spcPct val="200000"/>
              </a:lnSpc>
            </a:pPr>
            <a:r>
              <a:rPr lang="en-US" altLang="ko-KR" b="1" dirty="0"/>
              <a:t>Perceptual Loss</a:t>
            </a:r>
            <a:r>
              <a:rPr lang="en-US" altLang="ko-KR" dirty="0"/>
              <a:t>: LPIPS loss between the ground truth and the generated image.</a:t>
            </a:r>
          </a:p>
          <a:p>
            <a:pPr lvl="1">
              <a:lnSpc>
                <a:spcPct val="200000"/>
              </a:lnSpc>
            </a:pPr>
            <a:r>
              <a:rPr lang="en-US" altLang="ko-KR" b="1" dirty="0"/>
              <a:t>Identity Loss</a:t>
            </a:r>
            <a:r>
              <a:rPr lang="en-US" altLang="ko-KR" dirty="0"/>
              <a:t>: Cosine similarity between identity features (output of pretrained network).</a:t>
            </a:r>
          </a:p>
          <a:p>
            <a:pPr lvl="1">
              <a:lnSpc>
                <a:spcPct val="200000"/>
              </a:lnSpc>
            </a:pPr>
            <a:r>
              <a:rPr lang="en-US" altLang="ko-KR" b="1" dirty="0"/>
              <a:t>GAN Loss</a:t>
            </a:r>
            <a:r>
              <a:rPr lang="en-US" altLang="ko-KR" dirty="0"/>
              <a:t>: Vanilla GAN loss, we use the </a:t>
            </a:r>
            <a:r>
              <a:rPr lang="en-US" altLang="ko-KR" dirty="0" err="1"/>
              <a:t>PatchGAN</a:t>
            </a:r>
            <a:r>
              <a:rPr lang="en-US" altLang="ko-KR" dirty="0"/>
              <a:t> discriminator.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Total Loss: Sum of all losses above with weights of (50, 5, 1, 3) respectively.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07527-3EEC-933A-AB4D-E4D63899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68" y="582627"/>
            <a:ext cx="4142105" cy="503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BF4694-3CD2-6A69-3A05-C7B9FD20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68" y="1032577"/>
            <a:ext cx="4142105" cy="45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704E0-7CAB-2DB6-0806-9028417E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68" y="1487780"/>
            <a:ext cx="4601366" cy="457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DE3A2-50A3-E5A5-4C2E-31D70DD51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768" y="1967415"/>
            <a:ext cx="6525612" cy="4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5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69978" cy="27852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Dataset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We require a ground truth image for each masked image of the </a:t>
            </a:r>
            <a:r>
              <a:rPr lang="en-US" altLang="ko-KR" b="1" dirty="0"/>
              <a:t>same pose</a:t>
            </a:r>
            <a:r>
              <a:rPr lang="en-US" altLang="ko-KR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This is impossible to acquire, we choose to use a </a:t>
            </a:r>
            <a:r>
              <a:rPr lang="en-US" altLang="ko-KR" b="1" dirty="0"/>
              <a:t>synthetic dataset</a:t>
            </a:r>
            <a:r>
              <a:rPr lang="en-US" altLang="ko-KR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Final dataset (From &lt;Face image data with known family relationship, AI-Hub&gt;)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9740EF-14CD-32C3-FBC9-7817399144D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610894"/>
          <a:ext cx="10582486" cy="2109192"/>
        </p:xfrm>
        <a:graphic>
          <a:graphicData uri="http://schemas.openxmlformats.org/drawingml/2006/table">
            <a:tbl>
              <a:tblPr/>
              <a:tblGrid>
                <a:gridCol w="1463566">
                  <a:extLst>
                    <a:ext uri="{9D8B030D-6E8A-4147-A177-3AD203B41FA5}">
                      <a16:colId xmlns:a16="http://schemas.microsoft.com/office/drawing/2014/main" val="2040915108"/>
                    </a:ext>
                  </a:extLst>
                </a:gridCol>
                <a:gridCol w="3605048">
                  <a:extLst>
                    <a:ext uri="{9D8B030D-6E8A-4147-A177-3AD203B41FA5}">
                      <a16:colId xmlns:a16="http://schemas.microsoft.com/office/drawing/2014/main" val="367763472"/>
                    </a:ext>
                  </a:extLst>
                </a:gridCol>
                <a:gridCol w="1612006">
                  <a:extLst>
                    <a:ext uri="{9D8B030D-6E8A-4147-A177-3AD203B41FA5}">
                      <a16:colId xmlns:a16="http://schemas.microsoft.com/office/drawing/2014/main" val="3168015811"/>
                    </a:ext>
                  </a:extLst>
                </a:gridCol>
                <a:gridCol w="2371414">
                  <a:extLst>
                    <a:ext uri="{9D8B030D-6E8A-4147-A177-3AD203B41FA5}">
                      <a16:colId xmlns:a16="http://schemas.microsoft.com/office/drawing/2014/main" val="1148491807"/>
                    </a:ext>
                  </a:extLst>
                </a:gridCol>
                <a:gridCol w="1530452">
                  <a:extLst>
                    <a:ext uri="{9D8B030D-6E8A-4147-A177-3AD203B41FA5}">
                      <a16:colId xmlns:a16="http://schemas.microsoft.com/office/drawing/2014/main" val="165593761"/>
                    </a:ext>
                  </a:extLst>
                </a:gridCol>
              </a:tblGrid>
              <a:tr h="499614">
                <a:tc>
                  <a:txBody>
                    <a:bodyPr/>
                    <a:lstStyle/>
                    <a:p>
                      <a:pPr fontAlgn="ctr"/>
                      <a:r>
                        <a:rPr lang="en-KR">
                          <a:effectLst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Ground Truth &amp; Masked Image Pair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Identity Image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Identity Image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People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Ratio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85681"/>
                  </a:ext>
                </a:extLst>
              </a:tr>
              <a:tr h="46684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6943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25235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2195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495817"/>
                  </a:ext>
                </a:extLst>
              </a:tr>
              <a:tr h="46684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Validation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896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3215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294495"/>
                  </a:ext>
                </a:extLst>
              </a:tr>
              <a:tr h="46684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907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3154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272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en-KR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34829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59244FC-3DDB-BA04-F88E-59CBE92C1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46108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R" altLang="en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KR" altLang="en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367DD267-C7A3-3D3A-071D-19621D8B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37" y="314752"/>
            <a:ext cx="4800791" cy="151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C8A850-FFF4-EB72-475F-50283138D297}"/>
              </a:ext>
            </a:extLst>
          </p:cNvPr>
          <p:cNvSpPr txBox="1"/>
          <p:nvPr/>
        </p:nvSpPr>
        <p:spPr>
          <a:xfrm>
            <a:off x="5945422" y="1825626"/>
            <a:ext cx="619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Data Example</a:t>
            </a:r>
          </a:p>
          <a:p>
            <a:r>
              <a:rPr lang="en-KR" dirty="0"/>
              <a:t>From left to right: Ground Truth, Masked Image, Identity Image</a:t>
            </a:r>
          </a:p>
        </p:txBody>
      </p:sp>
    </p:spTree>
    <p:extLst>
      <p:ext uri="{BB962C8B-B14F-4D97-AF65-F5344CB8AC3E}">
        <p14:creationId xmlns:p14="http://schemas.microsoft.com/office/powerpoint/2010/main" val="3621959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250"/>
            <a:ext cx="10515600" cy="38805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Baseline Model: DMFN (Dense Multi-scale Fusion Network)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An image inpainting model, chosen due to the lack of open-source code.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The model consists of dense combinations of dilated convolution operations.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We train the model on our dataset to generate the lower half of the image.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Evaluation Metrics: PSNR, SSIM, LPIPS</a:t>
            </a:r>
          </a:p>
        </p:txBody>
      </p:sp>
      <p:pic>
        <p:nvPicPr>
          <p:cNvPr id="5" name="Picture 4" descr="A collage of different faces&#10;&#10;Description automatically generated">
            <a:extLst>
              <a:ext uri="{FF2B5EF4-FFF2-40B4-BE49-F238E27FC236}">
                <a16:creationId xmlns:a16="http://schemas.microsoft.com/office/drawing/2014/main" id="{2201802F-9E77-D24C-68EF-943AE0560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67" r="25279" b="67934"/>
          <a:stretch/>
        </p:blipFill>
        <p:spPr>
          <a:xfrm>
            <a:off x="5812266" y="230188"/>
            <a:ext cx="1752600" cy="1824066"/>
          </a:xfrm>
          <a:prstGeom prst="rect">
            <a:avLst/>
          </a:prstGeom>
        </p:spPr>
      </p:pic>
      <p:pic>
        <p:nvPicPr>
          <p:cNvPr id="6" name="Picture 5" descr="A collage of different faces&#10;&#10;Description automatically generated">
            <a:extLst>
              <a:ext uri="{FF2B5EF4-FFF2-40B4-BE49-F238E27FC236}">
                <a16:creationId xmlns:a16="http://schemas.microsoft.com/office/drawing/2014/main" id="{5F4B1561-446B-D585-B58D-CBF1E3A3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67" t="33674" r="25279" b="34260"/>
          <a:stretch/>
        </p:blipFill>
        <p:spPr>
          <a:xfrm>
            <a:off x="9658350" y="230189"/>
            <a:ext cx="1752600" cy="18240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09A8F3-CEA2-33B1-8882-1476D65381D7}"/>
              </a:ext>
            </a:extLst>
          </p:cNvPr>
          <p:cNvCxnSpPr>
            <a:cxnSpLocks/>
          </p:cNvCxnSpPr>
          <p:nvPr/>
        </p:nvCxnSpPr>
        <p:spPr>
          <a:xfrm>
            <a:off x="7679165" y="1142221"/>
            <a:ext cx="19002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C4A220D9-E68A-CD66-5CC1-B87DFB62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76" y="5933034"/>
            <a:ext cx="2646829" cy="624049"/>
          </a:xfrm>
          <a:prstGeom prst="rect">
            <a:avLst/>
          </a:prstGeom>
        </p:spPr>
      </p:pic>
      <p:pic>
        <p:nvPicPr>
          <p:cNvPr id="10" name="Picture 9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1BC5C1FC-3B02-ED69-B907-82EBEA86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605" y="5862304"/>
            <a:ext cx="3604261" cy="765507"/>
          </a:xfrm>
          <a:prstGeom prst="rect">
            <a:avLst/>
          </a:prstGeom>
        </p:spPr>
      </p:pic>
      <p:pic>
        <p:nvPicPr>
          <p:cNvPr id="12" name="Picture 11" descr="A black symbol with black text&#10;&#10;Description automatically generated">
            <a:extLst>
              <a:ext uri="{FF2B5EF4-FFF2-40B4-BE49-F238E27FC236}">
                <a16:creationId xmlns:a16="http://schemas.microsoft.com/office/drawing/2014/main" id="{89D588B9-4E55-3135-EAC7-52BCEA714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866" y="5997532"/>
            <a:ext cx="3881718" cy="6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8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9206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Training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Trained with a single V100 GPU.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1 epoch takes 30 minutes with batch size 8.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Early stopping used with validation set, total of 87 epochs trained.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Used Adam optimizer for both generator and discriminator.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DD90E-7492-D0BA-03C1-49B7328B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757" y="2173849"/>
            <a:ext cx="4596742" cy="2136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9ED8A-7A89-0F3D-F1C0-09759106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63" b="17930"/>
          <a:stretch/>
        </p:blipFill>
        <p:spPr>
          <a:xfrm>
            <a:off x="5046612" y="187200"/>
            <a:ext cx="6904887" cy="18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6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AEF207-E899-6BCB-EAAD-44F147214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59558"/>
              </p:ext>
            </p:extLst>
          </p:nvPr>
        </p:nvGraphicFramePr>
        <p:xfrm>
          <a:off x="219777" y="1690688"/>
          <a:ext cx="11752446" cy="456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17117">
                  <a:extLst>
                    <a:ext uri="{9D8B030D-6E8A-4147-A177-3AD203B41FA5}">
                      <a16:colId xmlns:a16="http://schemas.microsoft.com/office/drawing/2014/main" val="1505726052"/>
                    </a:ext>
                  </a:extLst>
                </a:gridCol>
                <a:gridCol w="1748118">
                  <a:extLst>
                    <a:ext uri="{9D8B030D-6E8A-4147-A177-3AD203B41FA5}">
                      <a16:colId xmlns:a16="http://schemas.microsoft.com/office/drawing/2014/main" val="2768258283"/>
                    </a:ext>
                  </a:extLst>
                </a:gridCol>
                <a:gridCol w="1748118">
                  <a:extLst>
                    <a:ext uri="{9D8B030D-6E8A-4147-A177-3AD203B41FA5}">
                      <a16:colId xmlns:a16="http://schemas.microsoft.com/office/drawing/2014/main" val="1725486940"/>
                    </a:ext>
                  </a:extLst>
                </a:gridCol>
                <a:gridCol w="1748118">
                  <a:extLst>
                    <a:ext uri="{9D8B030D-6E8A-4147-A177-3AD203B41FA5}">
                      <a16:colId xmlns:a16="http://schemas.microsoft.com/office/drawing/2014/main" val="1860494992"/>
                    </a:ext>
                  </a:extLst>
                </a:gridCol>
                <a:gridCol w="2890975">
                  <a:extLst>
                    <a:ext uri="{9D8B030D-6E8A-4147-A177-3AD203B41FA5}">
                      <a16:colId xmlns:a16="http://schemas.microsoft.com/office/drawing/2014/main" val="4186526641"/>
                    </a:ext>
                  </a:extLst>
                </a:gridCol>
              </a:tblGrid>
              <a:tr h="619309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PSNR (↑)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/>
                        <a:t>SSIM (↑)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LPIPS (</a:t>
                      </a:r>
                      <a:r>
                        <a:rPr lang="en-KR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KR" b="1" dirty="0"/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Execution Time (per image)</a:t>
                      </a:r>
                    </a:p>
                    <a:p>
                      <a:pPr algn="ctr"/>
                      <a:r>
                        <a:rPr lang="en-KR" b="1" dirty="0"/>
                        <a:t>Model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337884"/>
                  </a:ext>
                </a:extLst>
              </a:tr>
              <a:tr h="78438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Baseline Model (DMFN)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26.92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1403 </a:t>
                      </a:r>
                      <a:r>
                        <a:rPr lang="en-US" altLang="ko-KR" dirty="0" err="1"/>
                        <a:t>ms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b="1" dirty="0"/>
                        <a:t>111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MB</a:t>
                      </a:r>
                      <a:endParaRPr lang="en-KR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010888"/>
                  </a:ext>
                </a:extLst>
              </a:tr>
              <a:tr h="78438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UnVeilify</a:t>
                      </a:r>
                    </a:p>
                    <a:p>
                      <a:pPr algn="ctr"/>
                      <a:r>
                        <a:rPr lang="en-KR" dirty="0"/>
                        <a:t>(No U-Net Encoder)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0.91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/>
                        <a:t>55.65 ms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770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952408"/>
                  </a:ext>
                </a:extLst>
              </a:tr>
              <a:tr h="78438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UnVeilify</a:t>
                      </a:r>
                    </a:p>
                    <a:p>
                      <a:pPr algn="ctr"/>
                      <a:r>
                        <a:rPr lang="en-KR" dirty="0"/>
                        <a:t>(No Identity Image Given)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/>
                        <a:t>55.65 ms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770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889501"/>
                  </a:ext>
                </a:extLst>
              </a:tr>
              <a:tr h="78438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UnVeilify</a:t>
                      </a:r>
                    </a:p>
                    <a:p>
                      <a:pPr algn="ctr"/>
                      <a:r>
                        <a:rPr lang="en-KR" dirty="0"/>
                        <a:t>(Unnormalized Identity Features)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dirty="0"/>
                        <a:t>19.16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dirty="0"/>
                        <a:t>0.14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/>
                        <a:t>55.65 ms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770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657806"/>
                  </a:ext>
                </a:extLst>
              </a:tr>
              <a:tr h="784384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UnVeilify</a:t>
                      </a:r>
                    </a:p>
                    <a:p>
                      <a:pPr algn="ctr"/>
                      <a:r>
                        <a:rPr lang="en-KR" dirty="0"/>
                        <a:t>(Final Model)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27.04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dirty="0"/>
                        <a:t>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dirty="0"/>
                        <a:t>0.06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559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21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C8336-2CCE-C358-DB5B-2C80143C086F}"/>
              </a:ext>
            </a:extLst>
          </p:cNvPr>
          <p:cNvSpPr txBox="1"/>
          <p:nvPr/>
        </p:nvSpPr>
        <p:spPr>
          <a:xfrm>
            <a:off x="596169" y="1484370"/>
            <a:ext cx="14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Ground Truth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9799CB-AF3A-1E32-508D-418E874DA603}"/>
              </a:ext>
            </a:extLst>
          </p:cNvPr>
          <p:cNvSpPr txBox="1"/>
          <p:nvPr/>
        </p:nvSpPr>
        <p:spPr>
          <a:xfrm>
            <a:off x="2546749" y="1484370"/>
            <a:ext cx="194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Baseline (DMFN)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23341E-F68D-B5AB-7C70-DBEF4A203A02}"/>
              </a:ext>
            </a:extLst>
          </p:cNvPr>
          <p:cNvSpPr txBox="1"/>
          <p:nvPr/>
        </p:nvSpPr>
        <p:spPr>
          <a:xfrm>
            <a:off x="4577659" y="1484370"/>
            <a:ext cx="235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Our Model (UnVeilify)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CE20473-48A3-F5D6-1C2C-D9E33003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515" y="2178736"/>
            <a:ext cx="5040085" cy="3852387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Image Results (Test Set)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Higher quality image generation.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Reduced blurriness of face.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Relatively similar identity features.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26" name="Picture 25" descr="A close-up of a person&#10;&#10;Description automatically generated">
            <a:extLst>
              <a:ext uri="{FF2B5EF4-FFF2-40B4-BE49-F238E27FC236}">
                <a16:creationId xmlns:a16="http://schemas.microsoft.com/office/drawing/2014/main" id="{16E0F275-3E34-CBBE-E819-8D9621F2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25" y="1900579"/>
            <a:ext cx="2204355" cy="2204355"/>
          </a:xfrm>
          <a:prstGeom prst="rect">
            <a:avLst/>
          </a:prstGeom>
        </p:spPr>
      </p:pic>
      <p:pic>
        <p:nvPicPr>
          <p:cNvPr id="28" name="Picture 27" descr="A close up of a person's face&#10;&#10;Description automatically generated">
            <a:extLst>
              <a:ext uri="{FF2B5EF4-FFF2-40B4-BE49-F238E27FC236}">
                <a16:creationId xmlns:a16="http://schemas.microsoft.com/office/drawing/2014/main" id="{578245ED-32BE-6B91-F2DE-0E6011B3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80" y="1900579"/>
            <a:ext cx="2204354" cy="22043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BF41D2-4748-EA29-45A7-5A6ECA335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234" y="1900578"/>
            <a:ext cx="2204354" cy="2204354"/>
          </a:xfrm>
          <a:prstGeom prst="rect">
            <a:avLst/>
          </a:prstGeom>
        </p:spPr>
      </p:pic>
      <p:pic>
        <p:nvPicPr>
          <p:cNvPr id="31" name="Picture 30" descr="A close-up of a person's face&#10;&#10;Description automatically generated">
            <a:extLst>
              <a:ext uri="{FF2B5EF4-FFF2-40B4-BE49-F238E27FC236}">
                <a16:creationId xmlns:a16="http://schemas.microsoft.com/office/drawing/2014/main" id="{10FC5247-D3F5-64D7-94B8-43019E393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00" y="4104931"/>
            <a:ext cx="2194479" cy="2194479"/>
          </a:xfrm>
          <a:prstGeom prst="rect">
            <a:avLst/>
          </a:prstGeom>
        </p:spPr>
      </p:pic>
      <p:pic>
        <p:nvPicPr>
          <p:cNvPr id="33" name="Picture 3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3BCFF65-33E5-6FE8-E07B-FDA50AB33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7753" y="4104930"/>
            <a:ext cx="2194479" cy="21944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3F7872-7CAB-0D4C-2E19-15672D3E7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232" y="4104930"/>
            <a:ext cx="2194478" cy="219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02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C8336-2CCE-C358-DB5B-2C80143C086F}"/>
              </a:ext>
            </a:extLst>
          </p:cNvPr>
          <p:cNvSpPr txBox="1"/>
          <p:nvPr/>
        </p:nvSpPr>
        <p:spPr>
          <a:xfrm>
            <a:off x="596169" y="1484370"/>
            <a:ext cx="14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Ground Truth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CE20473-48A3-F5D6-1C2C-D9E33003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515" y="2178736"/>
            <a:ext cx="5049959" cy="3852387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Image Results (Test Set)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Generation more robust to pose.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Reduced blurriness of surroundings.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Relatively similar identity features.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dirty="0"/>
          </a:p>
        </p:txBody>
      </p:sp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5A7A2BC6-E7F6-5735-C956-668C654C6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6164" y="1900573"/>
            <a:ext cx="2208927" cy="2204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21EC0B-8460-3697-3723-C9DF392F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26808" y="1900573"/>
            <a:ext cx="2202066" cy="2204355"/>
          </a:xfrm>
          <a:prstGeom prst="rect">
            <a:avLst/>
          </a:prstGeom>
        </p:spPr>
      </p:pic>
      <p:pic>
        <p:nvPicPr>
          <p:cNvPr id="5" name="Picture 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DE35CAE9-6703-9172-F8B3-5AD949EB9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12954" y="1900580"/>
            <a:ext cx="2203211" cy="2204356"/>
          </a:xfrm>
          <a:prstGeom prst="rect">
            <a:avLst/>
          </a:prstGeom>
        </p:spPr>
      </p:pic>
      <p:pic>
        <p:nvPicPr>
          <p:cNvPr id="6" name="Picture 5" descr="A close-up of a child's face&#10;&#10;Description automatically generated">
            <a:extLst>
              <a:ext uri="{FF2B5EF4-FFF2-40B4-BE49-F238E27FC236}">
                <a16:creationId xmlns:a16="http://schemas.microsoft.com/office/drawing/2014/main" id="{CE4D16C4-B57C-8204-3701-ED896C7D2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879" y="4104934"/>
            <a:ext cx="2204355" cy="2204355"/>
          </a:xfrm>
          <a:prstGeom prst="rect">
            <a:avLst/>
          </a:prstGeom>
        </p:spPr>
      </p:pic>
      <p:pic>
        <p:nvPicPr>
          <p:cNvPr id="7" name="Picture 6" descr="A close-up of a young child&#10;&#10;Description automatically generated">
            <a:extLst>
              <a:ext uri="{FF2B5EF4-FFF2-40B4-BE49-F238E27FC236}">
                <a16:creationId xmlns:a16="http://schemas.microsoft.com/office/drawing/2014/main" id="{11A0AF71-4609-4550-536D-7BF42A6BF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26" y="4104934"/>
            <a:ext cx="2204355" cy="2204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80954A-61B8-3642-B371-F2FB77555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1949" y="4104932"/>
            <a:ext cx="2204353" cy="2204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3E2677-B324-95B7-2F4E-B3336B9B4E7C}"/>
              </a:ext>
            </a:extLst>
          </p:cNvPr>
          <p:cNvSpPr txBox="1"/>
          <p:nvPr/>
        </p:nvSpPr>
        <p:spPr>
          <a:xfrm>
            <a:off x="4577659" y="1484370"/>
            <a:ext cx="235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Our Model (UnVeilify)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15699-F91C-B877-A6DA-11406BC2AE94}"/>
              </a:ext>
            </a:extLst>
          </p:cNvPr>
          <p:cNvSpPr txBox="1"/>
          <p:nvPr/>
        </p:nvSpPr>
        <p:spPr>
          <a:xfrm>
            <a:off x="2546749" y="1484370"/>
            <a:ext cx="194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Baseline (DMFN)</a:t>
            </a:r>
          </a:p>
        </p:txBody>
      </p:sp>
    </p:spTree>
    <p:extLst>
      <p:ext uri="{BB962C8B-B14F-4D97-AF65-F5344CB8AC3E}">
        <p14:creationId xmlns:p14="http://schemas.microsoft.com/office/powerpoint/2010/main" val="410918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0085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Identity extraction visualization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The extracted features are highly separable and clustered well.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This is due to the </a:t>
            </a:r>
            <a:r>
              <a:rPr lang="en-US" altLang="ko-KR" b="1" dirty="0"/>
              <a:t>strong identity extraction of the PSP encoder</a:t>
            </a:r>
            <a:r>
              <a:rPr lang="en-US" altLang="ko-K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819E8-0629-EB11-4262-43F238CE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5" y="1109250"/>
            <a:ext cx="6099194" cy="506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5EE975-9CB1-2964-00B7-5BAA5FDE93F5}"/>
              </a:ext>
            </a:extLst>
          </p:cNvPr>
          <p:cNvSpPr txBox="1"/>
          <p:nvPr/>
        </p:nvSpPr>
        <p:spPr>
          <a:xfrm>
            <a:off x="6229738" y="6057611"/>
            <a:ext cx="602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t-SNE embeddings of random </a:t>
            </a:r>
            <a:r>
              <a:rPr lang="en-KR" dirty="0"/>
              <a:t>3 identities from the test set.</a:t>
            </a:r>
          </a:p>
        </p:txBody>
      </p:sp>
    </p:spTree>
    <p:extLst>
      <p:ext uri="{BB962C8B-B14F-4D97-AF65-F5344CB8AC3E}">
        <p14:creationId xmlns:p14="http://schemas.microsoft.com/office/powerpoint/2010/main" val="253984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C8336-2CCE-C358-DB5B-2C80143C086F}"/>
              </a:ext>
            </a:extLst>
          </p:cNvPr>
          <p:cNvSpPr txBox="1"/>
          <p:nvPr/>
        </p:nvSpPr>
        <p:spPr>
          <a:xfrm>
            <a:off x="527157" y="1484370"/>
            <a:ext cx="173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Identity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9799CB-AF3A-1E32-508D-418E874DA603}"/>
              </a:ext>
            </a:extLst>
          </p:cNvPr>
          <p:cNvSpPr txBox="1"/>
          <p:nvPr/>
        </p:nvSpPr>
        <p:spPr>
          <a:xfrm>
            <a:off x="2736031" y="1484370"/>
            <a:ext cx="156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Masked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23341E-F68D-B5AB-7C70-DBEF4A203A02}"/>
              </a:ext>
            </a:extLst>
          </p:cNvPr>
          <p:cNvSpPr txBox="1"/>
          <p:nvPr/>
        </p:nvSpPr>
        <p:spPr>
          <a:xfrm>
            <a:off x="4745878" y="1484370"/>
            <a:ext cx="194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Generated Output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CE20473-48A3-F5D6-1C2C-D9E33003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515" y="2178737"/>
            <a:ext cx="5187285" cy="3627704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Real World Image Results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dirty="0"/>
              <a:t>Unusable quality.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dirty="0"/>
              <a:t>Model has never seen real-world data.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dirty="0"/>
              <a:t>Therefore, cannot process actual face masks.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B24A2-FF11-A546-2DF1-E9BE98AE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344" y="4104287"/>
            <a:ext cx="2194471" cy="21944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CD5E8C-C8F5-8174-B31B-AF4526877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11" y="1909816"/>
            <a:ext cx="2194471" cy="2194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B5E2E-E312-22BE-9DEC-F22EDAF01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4" y="1909817"/>
            <a:ext cx="2199204" cy="219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9FDA1-0F23-35C0-D4C9-FD579CBCE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99" y="1910450"/>
            <a:ext cx="2194479" cy="219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41C6-60B3-699A-880D-083BCF400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874" y="4104937"/>
            <a:ext cx="2194471" cy="2194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2F32E-B748-103E-C048-60901E4C8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3396" y="4104929"/>
            <a:ext cx="2194477" cy="21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2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Method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Experiment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Discussion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72550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88337" cy="48541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Limitations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Certain cases show generated outputs containing noise-like artifacts.</a:t>
            </a:r>
          </a:p>
          <a:p>
            <a:pPr lvl="2">
              <a:lnSpc>
                <a:spcPct val="200000"/>
              </a:lnSpc>
            </a:pPr>
            <a:r>
              <a:rPr lang="en-US" altLang="ko-KR" dirty="0"/>
              <a:t>This was partly solved with normalized identity features, but problem still exists.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Blurry results and under-represented facial attributes.</a:t>
            </a:r>
          </a:p>
          <a:p>
            <a:pPr lvl="2">
              <a:lnSpc>
                <a:spcPct val="200000"/>
              </a:lnSpc>
            </a:pPr>
            <a:r>
              <a:rPr lang="en-US" altLang="ko-KR" b="1" dirty="0"/>
              <a:t>Due to the high L1 loss</a:t>
            </a:r>
            <a:r>
              <a:rPr lang="en-US" altLang="ko-KR" dirty="0"/>
              <a:t>, however the model can’t learn to generate without high L1 loss.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Our model is not generalizable to real-world datasets.</a:t>
            </a:r>
          </a:p>
          <a:p>
            <a:pPr lvl="2">
              <a:lnSpc>
                <a:spcPct val="200000"/>
              </a:lnSpc>
            </a:pPr>
            <a:r>
              <a:rPr lang="en-US" altLang="ko-KR" b="1" dirty="0"/>
              <a:t>Due to the model learning from synthetic data</a:t>
            </a:r>
            <a:r>
              <a:rPr lang="en-US" altLang="ko-KR" dirty="0"/>
              <a:t> (highly different from real-world data).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ACD90-DF3E-C80D-59DD-5211BA81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86" y="187162"/>
            <a:ext cx="1951609" cy="1964392"/>
          </a:xfrm>
          <a:prstGeom prst="rect">
            <a:avLst/>
          </a:prstGeom>
        </p:spPr>
      </p:pic>
      <p:pic>
        <p:nvPicPr>
          <p:cNvPr id="11" name="Picture 10" descr="A blurry image of a person&#10;&#10;Description automatically generated">
            <a:extLst>
              <a:ext uri="{FF2B5EF4-FFF2-40B4-BE49-F238E27FC236}">
                <a16:creationId xmlns:a16="http://schemas.microsoft.com/office/drawing/2014/main" id="{C758F5B9-0163-AF55-5FE5-633646BA5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782"/>
          <a:stretch/>
        </p:blipFill>
        <p:spPr>
          <a:xfrm>
            <a:off x="6096000" y="178197"/>
            <a:ext cx="1937793" cy="1964392"/>
          </a:xfrm>
          <a:prstGeom prst="rect">
            <a:avLst/>
          </a:prstGeom>
        </p:spPr>
      </p:pic>
      <p:pic>
        <p:nvPicPr>
          <p:cNvPr id="12" name="Picture 11" descr="A blurry image of a person&#10;&#10;Description automatically generated">
            <a:extLst>
              <a:ext uri="{FF2B5EF4-FFF2-40B4-BE49-F238E27FC236}">
                <a16:creationId xmlns:a16="http://schemas.microsoft.com/office/drawing/2014/main" id="{E8CEC037-99C3-3C50-0752-9DE4A07D5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63"/>
          <a:stretch/>
        </p:blipFill>
        <p:spPr>
          <a:xfrm>
            <a:off x="8033793" y="178198"/>
            <a:ext cx="1944745" cy="1964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92643-5A02-6E01-75BA-074815B4ADE8}"/>
              </a:ext>
            </a:extLst>
          </p:cNvPr>
          <p:cNvSpPr txBox="1"/>
          <p:nvPr/>
        </p:nvSpPr>
        <p:spPr>
          <a:xfrm>
            <a:off x="6562421" y="2228677"/>
            <a:ext cx="21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/>
              <a:t>Ground Truth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AA22E5-70AC-C2F3-ED2D-3B382CFD7F5E}"/>
              </a:ext>
            </a:extLst>
          </p:cNvPr>
          <p:cNvSpPr txBox="1"/>
          <p:nvPr/>
        </p:nvSpPr>
        <p:spPr>
          <a:xfrm>
            <a:off x="7385603" y="2160518"/>
            <a:ext cx="3241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200" dirty="0"/>
              <a:t>UnVeilify</a:t>
            </a:r>
          </a:p>
          <a:p>
            <a:pPr algn="ctr"/>
            <a:r>
              <a:rPr lang="en-KR" sz="1200" dirty="0"/>
              <a:t>(Unnormalized Identity Features)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338B8-99BF-12BE-D854-32836FDD02FE}"/>
              </a:ext>
            </a:extLst>
          </p:cNvPr>
          <p:cNvSpPr txBox="1"/>
          <p:nvPr/>
        </p:nvSpPr>
        <p:spPr>
          <a:xfrm>
            <a:off x="9713117" y="2138108"/>
            <a:ext cx="2555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200" dirty="0"/>
              <a:t>UnVeilify</a:t>
            </a:r>
          </a:p>
          <a:p>
            <a:pPr algn="ctr"/>
            <a:r>
              <a:rPr lang="en-KR" sz="1200" dirty="0"/>
              <a:t>(Final Model)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08F110-40D0-3A22-0716-8FD31C810B3B}"/>
              </a:ext>
            </a:extLst>
          </p:cNvPr>
          <p:cNvSpPr/>
          <p:nvPr/>
        </p:nvSpPr>
        <p:spPr>
          <a:xfrm>
            <a:off x="7799313" y="1554944"/>
            <a:ext cx="879291" cy="72258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CCF8EA-A9FA-DA32-4D8D-66D59858A858}"/>
              </a:ext>
            </a:extLst>
          </p:cNvPr>
          <p:cNvSpPr/>
          <p:nvPr/>
        </p:nvSpPr>
        <p:spPr>
          <a:xfrm>
            <a:off x="8710787" y="802629"/>
            <a:ext cx="615988" cy="45055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32011DF-E901-86D7-2406-FAD266D13311}"/>
              </a:ext>
            </a:extLst>
          </p:cNvPr>
          <p:cNvSpPr/>
          <p:nvPr/>
        </p:nvSpPr>
        <p:spPr>
          <a:xfrm>
            <a:off x="8937073" y="1532880"/>
            <a:ext cx="615988" cy="45055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68859F0-3102-5D2D-9330-3E046FD9AA50}"/>
              </a:ext>
            </a:extLst>
          </p:cNvPr>
          <p:cNvSpPr/>
          <p:nvPr/>
        </p:nvSpPr>
        <p:spPr>
          <a:xfrm>
            <a:off x="10089069" y="187162"/>
            <a:ext cx="615988" cy="45055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9317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8337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Further improvements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Using </a:t>
            </a:r>
            <a:r>
              <a:rPr lang="en-US" altLang="ko-KR" b="1" dirty="0"/>
              <a:t>binary segmented mask information</a:t>
            </a:r>
            <a:r>
              <a:rPr lang="en-US" altLang="ko-KR" dirty="0"/>
              <a:t> will help guide the model.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Having the </a:t>
            </a:r>
            <a:r>
              <a:rPr lang="en-US" altLang="ko-KR" b="1" dirty="0"/>
              <a:t>mask generation process be inside the network architecture</a:t>
            </a:r>
            <a:r>
              <a:rPr lang="en-US" altLang="ko-KR" dirty="0"/>
              <a:t> could help with generalizing to real world applications.</a:t>
            </a:r>
          </a:p>
          <a:p>
            <a:pPr lvl="1">
              <a:lnSpc>
                <a:spcPct val="200000"/>
              </a:lnSpc>
            </a:pPr>
            <a:r>
              <a:rPr lang="en-US" altLang="ko-KR" b="1" dirty="0"/>
              <a:t>Using a more diverse and realistic dataset</a:t>
            </a:r>
            <a:r>
              <a:rPr lang="en-US" altLang="ko-KR" dirty="0"/>
              <a:t> may also help with generalizability.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By </a:t>
            </a:r>
            <a:r>
              <a:rPr lang="en-US" altLang="ko-KR" b="1" dirty="0"/>
              <a:t>encoding additional information</a:t>
            </a:r>
            <a:r>
              <a:rPr lang="en-US" altLang="ko-KR" dirty="0"/>
              <a:t> (e.g., emotion), we may obtain higher quality.</a:t>
            </a:r>
          </a:p>
        </p:txBody>
      </p:sp>
      <p:pic>
        <p:nvPicPr>
          <p:cNvPr id="1026" name="Picture 2" descr="The architecture of (a) pix2pix and (b) CycleGAN. (a) pix2pix requires... |  Download Scientific Diagram">
            <a:extLst>
              <a:ext uri="{FF2B5EF4-FFF2-40B4-BE49-F238E27FC236}">
                <a16:creationId xmlns:a16="http://schemas.microsoft.com/office/drawing/2014/main" id="{443993DA-579F-673B-3506-C78B616F2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1" t="9432"/>
          <a:stretch/>
        </p:blipFill>
        <p:spPr bwMode="auto">
          <a:xfrm>
            <a:off x="8333257" y="106379"/>
            <a:ext cx="3366310" cy="203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7F442E-8936-AE60-29EB-381C3746A481}"/>
              </a:ext>
            </a:extLst>
          </p:cNvPr>
          <p:cNvSpPr txBox="1"/>
          <p:nvPr/>
        </p:nvSpPr>
        <p:spPr>
          <a:xfrm>
            <a:off x="7921690" y="2140315"/>
            <a:ext cx="418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Architecture of CycleGAN, consistency loss can be used for masked image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AF045-5599-BA4C-F64D-EAF0BB8E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922" y="231171"/>
            <a:ext cx="3385331" cy="1784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6A935-3BC4-1320-1338-CB0E266ABCAB}"/>
              </a:ext>
            </a:extLst>
          </p:cNvPr>
          <p:cNvSpPr txBox="1"/>
          <p:nvPr/>
        </p:nvSpPr>
        <p:spPr>
          <a:xfrm>
            <a:off x="4563533" y="1830856"/>
            <a:ext cx="277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Binary mask segmentation</a:t>
            </a:r>
          </a:p>
        </p:txBody>
      </p:sp>
    </p:spTree>
    <p:extLst>
      <p:ext uri="{BB962C8B-B14F-4D97-AF65-F5344CB8AC3E}">
        <p14:creationId xmlns:p14="http://schemas.microsoft.com/office/powerpoint/2010/main" val="2858999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6985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Further Research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We believe our work is </a:t>
            </a:r>
            <a:r>
              <a:rPr lang="en-US" altLang="ko-KR" b="1" dirty="0"/>
              <a:t>not limited to mask removal</a:t>
            </a:r>
            <a:r>
              <a:rPr lang="en-US" altLang="ko-KR" dirty="0"/>
              <a:t>, but rather can be extended to other </a:t>
            </a:r>
            <a:r>
              <a:rPr lang="en-US" altLang="ko-KR" b="1" dirty="0"/>
              <a:t>inpainting / reconstruction tasks</a:t>
            </a:r>
            <a:r>
              <a:rPr lang="en-US" altLang="ko-KR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We believe our </a:t>
            </a:r>
            <a:r>
              <a:rPr lang="en-US" altLang="ko-KR" b="1" dirty="0"/>
              <a:t>novel network architecture</a:t>
            </a:r>
            <a:r>
              <a:rPr lang="en-US" altLang="ko-KR" dirty="0"/>
              <a:t> may be expanded to personalized conditional image generation.</a:t>
            </a:r>
          </a:p>
        </p:txBody>
      </p:sp>
      <p:pic>
        <p:nvPicPr>
          <p:cNvPr id="2050" name="Picture 2" descr="Facial image inpainting using attention-based multi-level generative  network - ScienceDirect">
            <a:extLst>
              <a:ext uri="{FF2B5EF4-FFF2-40B4-BE49-F238E27FC236}">
                <a16:creationId xmlns:a16="http://schemas.microsoft.com/office/drawing/2014/main" id="{5EA7F46B-0496-A2DE-1877-539D3BFA4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0"/>
          <a:stretch/>
        </p:blipFill>
        <p:spPr bwMode="auto">
          <a:xfrm>
            <a:off x="8160590" y="219310"/>
            <a:ext cx="3483619" cy="221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536992-3E8F-23B3-9C91-0377FD03FA34}"/>
              </a:ext>
            </a:extLst>
          </p:cNvPr>
          <p:cNvSpPr txBox="1"/>
          <p:nvPr/>
        </p:nvSpPr>
        <p:spPr>
          <a:xfrm>
            <a:off x="8428684" y="2435382"/>
            <a:ext cx="418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Example of facial inpainting task</a:t>
            </a:r>
          </a:p>
        </p:txBody>
      </p:sp>
    </p:spTree>
    <p:extLst>
      <p:ext uri="{BB962C8B-B14F-4D97-AF65-F5344CB8AC3E}">
        <p14:creationId xmlns:p14="http://schemas.microsoft.com/office/powerpoint/2010/main" val="2024721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3592" cy="4351338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Accomplishments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Introduced a novel network architecture for </a:t>
            </a:r>
            <a:r>
              <a:rPr lang="en-US" altLang="ko-KR" b="1" dirty="0"/>
              <a:t>personalized image-to-image translation</a:t>
            </a:r>
            <a:r>
              <a:rPr lang="en-US" altLang="ko-KR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b="1" dirty="0"/>
              <a:t>Generation of quality results</a:t>
            </a:r>
            <a:r>
              <a:rPr lang="en-US" altLang="ko-KR" dirty="0"/>
              <a:t> even in extreme pose conditions.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Highly accurate inference on the </a:t>
            </a:r>
            <a:r>
              <a:rPr lang="en-US" altLang="ko-KR" b="1" dirty="0"/>
              <a:t>representation of identity features</a:t>
            </a:r>
            <a:r>
              <a:rPr lang="en-US" altLang="ko-KR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Network is </a:t>
            </a:r>
            <a:r>
              <a:rPr lang="en-US" altLang="ko-KR" b="1" dirty="0"/>
              <a:t>fast</a:t>
            </a:r>
            <a:r>
              <a:rPr lang="en-US" altLang="ko-KR" dirty="0"/>
              <a:t>, making it applicable to real-world scenarios.</a:t>
            </a:r>
          </a:p>
        </p:txBody>
      </p:sp>
    </p:spTree>
    <p:extLst>
      <p:ext uri="{BB962C8B-B14F-4D97-AF65-F5344CB8AC3E}">
        <p14:creationId xmlns:p14="http://schemas.microsoft.com/office/powerpoint/2010/main" val="33505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9C2CB-5806-8FED-C6B9-B967162CF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900" y="2889250"/>
            <a:ext cx="10236200" cy="1079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/>
              <a:t>감사합니다</a:t>
            </a:r>
            <a:r>
              <a:rPr lang="en-US" altLang="ko-KR" sz="4800" dirty="0"/>
              <a:t>.</a:t>
            </a:r>
            <a:endParaRPr lang="en-KR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F9C6C-78E7-68C4-63D4-CD2ED698B4A5}"/>
              </a:ext>
            </a:extLst>
          </p:cNvPr>
          <p:cNvSpPr txBox="1"/>
          <p:nvPr/>
        </p:nvSpPr>
        <p:spPr>
          <a:xfrm>
            <a:off x="7087551" y="6223024"/>
            <a:ext cx="4838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Code: </a:t>
            </a:r>
            <a:r>
              <a:rPr lang="en-US" dirty="0">
                <a:hlinkClick r:id="rId2"/>
              </a:rPr>
              <a:t>https://github.com/jinhyoungjoo/UnVeilify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962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Personalized image generation</a:t>
            </a:r>
            <a:r>
              <a:rPr lang="en-US" altLang="ko-KR" dirty="0"/>
              <a:t> is highly desirable.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Our goal is to </a:t>
            </a:r>
            <a:r>
              <a:rPr lang="en-US" altLang="ko-KR" b="1" dirty="0"/>
              <a:t>remove facial masks</a:t>
            </a:r>
            <a:r>
              <a:rPr lang="en-US" altLang="ko-KR" dirty="0"/>
              <a:t> in images while preserving identity.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022A-0345-D2DD-0C77-14EB9811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22" y="3756102"/>
            <a:ext cx="4064175" cy="28299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D89FE3-B0A8-563C-9B96-E26AAC808B18}"/>
              </a:ext>
            </a:extLst>
          </p:cNvPr>
          <p:cNvSpPr txBox="1">
            <a:spLocks/>
          </p:cNvSpPr>
          <p:nvPr/>
        </p:nvSpPr>
        <p:spPr>
          <a:xfrm>
            <a:off x="5800493" y="3756102"/>
            <a:ext cx="6391507" cy="2555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We expect two inputs from the user: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/>
              <a:t>1) A masked image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/>
              <a:t>2) An identity image</a:t>
            </a:r>
          </a:p>
        </p:txBody>
      </p:sp>
    </p:spTree>
    <p:extLst>
      <p:ext uri="{BB962C8B-B14F-4D97-AF65-F5344CB8AC3E}">
        <p14:creationId xmlns:p14="http://schemas.microsoft.com/office/powerpoint/2010/main" val="32257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Previous methods of mask removal – </a:t>
            </a:r>
            <a:r>
              <a:rPr lang="en-US" altLang="ko-KR" b="1" dirty="0"/>
              <a:t>low and unusable quality</a:t>
            </a:r>
          </a:p>
          <a:p>
            <a:pPr>
              <a:lnSpc>
                <a:spcPct val="200000"/>
              </a:lnSpc>
            </a:pP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EC704-0094-72DB-86F9-CDEE6A808D7C}"/>
              </a:ext>
            </a:extLst>
          </p:cNvPr>
          <p:cNvSpPr txBox="1"/>
          <p:nvPr/>
        </p:nvSpPr>
        <p:spPr>
          <a:xfrm>
            <a:off x="784412" y="6164760"/>
            <a:ext cx="25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Low quality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0CE70-D125-8735-9D30-FEC96B06FBDA}"/>
              </a:ext>
            </a:extLst>
          </p:cNvPr>
          <p:cNvSpPr txBox="1"/>
          <p:nvPr/>
        </p:nvSpPr>
        <p:spPr>
          <a:xfrm>
            <a:off x="8848932" y="3438939"/>
            <a:ext cx="500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Inaccurate identity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84C80-E2B4-9343-2581-105C948A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85" y="2795705"/>
            <a:ext cx="5242039" cy="3418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1485C-8BC2-ADE6-5121-6195795085E3}"/>
              </a:ext>
            </a:extLst>
          </p:cNvPr>
          <p:cNvSpPr txBox="1"/>
          <p:nvPr/>
        </p:nvSpPr>
        <p:spPr>
          <a:xfrm>
            <a:off x="8848932" y="5032375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Artifacts that degrade quality</a:t>
            </a:r>
          </a:p>
        </p:txBody>
      </p:sp>
      <p:pic>
        <p:nvPicPr>
          <p:cNvPr id="10" name="Picture 9" descr="A close-up of a person's face&#10;&#10;Description automatically generated">
            <a:extLst>
              <a:ext uri="{FF2B5EF4-FFF2-40B4-BE49-F238E27FC236}">
                <a16:creationId xmlns:a16="http://schemas.microsoft.com/office/drawing/2014/main" id="{4A7C2D7A-3A05-6915-AA87-EFB00CA5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71" y="4490868"/>
            <a:ext cx="1610719" cy="1610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CF402-AB90-FA83-6EBB-E63AA729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34" t="50010" b="25138"/>
          <a:stretch/>
        </p:blipFill>
        <p:spPr>
          <a:xfrm>
            <a:off x="1086209" y="2874519"/>
            <a:ext cx="1731135" cy="155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3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BB88-25B7-49E7-DD6A-FC3FFB36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2617F-32CE-6AD7-7E19-81018FD8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8356"/>
            <a:ext cx="10873035" cy="367451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D4F4CB-3125-BABD-0936-56485AF5E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We propose a novel neural network architecture to solve this task.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18066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FC7EC-4157-D4E9-672E-B737EEC5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017" y="1558594"/>
            <a:ext cx="8758241" cy="29598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3A7F65-3D13-736A-6021-342630760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6330"/>
            <a:ext cx="10750826" cy="222319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Features of the masked image are preserved using the </a:t>
            </a:r>
            <a:r>
              <a:rPr lang="en-US" altLang="ko-KR" b="1" dirty="0"/>
              <a:t>U-Net encoder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Identity features are encoded by the </a:t>
            </a:r>
            <a:r>
              <a:rPr lang="en-US" altLang="ko-KR" b="1" dirty="0"/>
              <a:t>PSP encoder</a:t>
            </a:r>
            <a:r>
              <a:rPr lang="en-US" altLang="ko-KR" dirty="0"/>
              <a:t> and used as style vectors.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The final image is generated by a </a:t>
            </a:r>
            <a:r>
              <a:rPr lang="en-US" altLang="ko-KR" b="1" dirty="0"/>
              <a:t>StyleGAN generator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06101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3576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StyleGAN Generator (CVPR ‘19)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Generate image starting from a fixed constant.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Mapped latent vectors are used as style vectors.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Single channel random noise input is used for generating stochastic detail.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Can generate </a:t>
            </a:r>
            <a:r>
              <a:rPr lang="en-US" altLang="ko-KR" b="1" dirty="0"/>
              <a:t>highly realistic and diverse images</a:t>
            </a:r>
            <a:r>
              <a:rPr lang="en-US" altLang="ko-KR" dirty="0"/>
              <a:t> with </a:t>
            </a:r>
            <a:r>
              <a:rPr lang="en-US" altLang="ko-KR" b="1" dirty="0"/>
              <a:t>controllable style</a:t>
            </a:r>
            <a:r>
              <a:rPr lang="en-US" altLang="ko-K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9215D-F1EF-787C-788D-50FB7A35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080" y="158186"/>
            <a:ext cx="3774096" cy="43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9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727"/>
            <a:ext cx="11043576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Pixel2Style2Pixel Encoder (CVPR ‘21)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Method of using </a:t>
            </a:r>
            <a:r>
              <a:rPr lang="en-US" altLang="ko-KR" dirty="0" err="1"/>
              <a:t>StyleGAN</a:t>
            </a:r>
            <a:r>
              <a:rPr lang="en-US" altLang="ko-KR" dirty="0"/>
              <a:t> generator for </a:t>
            </a:r>
            <a:r>
              <a:rPr lang="en-US" altLang="ko-KR" b="1" dirty="0"/>
              <a:t>image-to-image translation</a:t>
            </a:r>
            <a:r>
              <a:rPr lang="en-US" altLang="ko-KR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Generates style vectors that form the latent space of the StyleGAN generator.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DB98B-B7B2-C5F4-8038-633FF3D2C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815"/>
          <a:stretch/>
        </p:blipFill>
        <p:spPr>
          <a:xfrm>
            <a:off x="7814462" y="167268"/>
            <a:ext cx="3803326" cy="2299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66EE2-498D-0BC1-CB19-F05CACC0B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40" y="3876977"/>
            <a:ext cx="4622747" cy="2981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D4CF89-1F59-0CD6-BE03-51BB85323F82}"/>
              </a:ext>
            </a:extLst>
          </p:cNvPr>
          <p:cNvSpPr txBox="1"/>
          <p:nvPr/>
        </p:nvSpPr>
        <p:spPr>
          <a:xfrm>
            <a:off x="5627287" y="4652976"/>
            <a:ext cx="5000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i="1" dirty="0"/>
              <a:t>Initial approach to our task</a:t>
            </a:r>
          </a:p>
          <a:p>
            <a:r>
              <a:rPr lang="en-KR" dirty="0"/>
              <a:t>Starting from the initial constant, the PSP encoded features and extracted identity features are added and used as the style vectors.</a:t>
            </a:r>
          </a:p>
        </p:txBody>
      </p:sp>
    </p:spTree>
    <p:extLst>
      <p:ext uri="{BB962C8B-B14F-4D97-AF65-F5344CB8AC3E}">
        <p14:creationId xmlns:p14="http://schemas.microsoft.com/office/powerpoint/2010/main" val="28546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D35D-5E7C-B1BB-A044-86546B04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8840D-3436-F018-5657-114DD84B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21922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U-Net Encoder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We need to extract conditions from two images, therefore need a new architecture.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We use a U-Net based encoder to extract the </a:t>
            </a:r>
            <a:r>
              <a:rPr lang="en-US" altLang="ko-KR" b="1" dirty="0"/>
              <a:t>features of the masked image</a:t>
            </a:r>
            <a:r>
              <a:rPr lang="en-US" altLang="ko-KR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This is necessary to </a:t>
            </a:r>
            <a:r>
              <a:rPr lang="en-US" altLang="ko-KR" b="1" dirty="0"/>
              <a:t>preserve information</a:t>
            </a:r>
            <a:r>
              <a:rPr lang="en-US" altLang="ko-KR" dirty="0"/>
              <a:t> outside the face of the original image.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B5117-8AAF-DA52-6186-D2F7B3C7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91" y="365125"/>
            <a:ext cx="4264290" cy="192497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962734A-83D4-0885-4040-052FBC34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34" y="5196672"/>
            <a:ext cx="4147804" cy="144237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C5A4908-5A5A-9CCC-73A0-EFEE6C01EE4C}"/>
              </a:ext>
            </a:extLst>
          </p:cNvPr>
          <p:cNvSpPr txBox="1"/>
          <p:nvPr/>
        </p:nvSpPr>
        <p:spPr>
          <a:xfrm>
            <a:off x="5882836" y="5456194"/>
            <a:ext cx="500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i="1" dirty="0"/>
              <a:t>Image generated without U-Net encoder</a:t>
            </a:r>
          </a:p>
          <a:p>
            <a:r>
              <a:rPr lang="en-KR" dirty="0"/>
              <a:t>The PSP framework is not enough to generate meaningful images from the given inputs.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13C1647-ED6C-61F0-8DA6-90AFB9B11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52" y="652515"/>
            <a:ext cx="3988570" cy="145669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013CBEC-1AE7-20DD-BB0D-F77069EA11F0}"/>
              </a:ext>
            </a:extLst>
          </p:cNvPr>
          <p:cNvSpPr txBox="1"/>
          <p:nvPr/>
        </p:nvSpPr>
        <p:spPr>
          <a:xfrm>
            <a:off x="8383004" y="1924544"/>
            <a:ext cx="423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Detailed structure of U-Net encoder</a:t>
            </a:r>
          </a:p>
        </p:txBody>
      </p:sp>
    </p:spTree>
    <p:extLst>
      <p:ext uri="{BB962C8B-B14F-4D97-AF65-F5344CB8AC3E}">
        <p14:creationId xmlns:p14="http://schemas.microsoft.com/office/powerpoint/2010/main" val="290853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{1C7B2413-D00A-ED40-A164-12BA8DA70934}tf10001060</Template>
  <TotalTime>3961</TotalTime>
  <Words>1142</Words>
  <Application>Microsoft Macintosh PowerPoint</Application>
  <PresentationFormat>Widescreen</PresentationFormat>
  <Paragraphs>211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인공지능 프로젝트 6조 최종 발표 - UnVeilify: Personalized Mask Remover -</vt:lpstr>
      <vt:lpstr>Contents</vt:lpstr>
      <vt:lpstr>Introduction</vt:lpstr>
      <vt:lpstr>Introduction</vt:lpstr>
      <vt:lpstr>Method</vt:lpstr>
      <vt:lpstr>Method</vt:lpstr>
      <vt:lpstr>Method</vt:lpstr>
      <vt:lpstr>Method</vt:lpstr>
      <vt:lpstr>Method</vt:lpstr>
      <vt:lpstr>Method</vt:lpstr>
      <vt:lpstr>Method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Discussion</vt:lpstr>
      <vt:lpstr>Discussion</vt:lpstr>
      <vt:lpstr>Discussion</vt:lpstr>
      <vt:lpstr>Conclusion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프로젝트 6조 중간 발표 - Unveilify: Personalized Mask Remover -</dc:title>
  <dc:creator>진형주</dc:creator>
  <cp:lastModifiedBy>진형주</cp:lastModifiedBy>
  <cp:revision>22</cp:revision>
  <dcterms:created xsi:type="dcterms:W3CDTF">2023-11-23T04:32:33Z</dcterms:created>
  <dcterms:modified xsi:type="dcterms:W3CDTF">2023-12-06T10:58:00Z</dcterms:modified>
</cp:coreProperties>
</file>